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62" r:id="rId6"/>
    <p:sldId id="263" r:id="rId7"/>
    <p:sldId id="261" r:id="rId8"/>
    <p:sldId id="264" r:id="rId9"/>
    <p:sldId id="265" r:id="rId10"/>
    <p:sldId id="270" r:id="rId11"/>
    <p:sldId id="269" r:id="rId12"/>
    <p:sldId id="272" r:id="rId13"/>
    <p:sldId id="268" r:id="rId14"/>
    <p:sldId id="275" r:id="rId15"/>
    <p:sldId id="276" r:id="rId16"/>
    <p:sldId id="277" r:id="rId17"/>
    <p:sldId id="274" r:id="rId18"/>
    <p:sldId id="273" r:id="rId19"/>
    <p:sldId id="279" r:id="rId20"/>
    <p:sldId id="271" r:id="rId21"/>
    <p:sldId id="280" r:id="rId22"/>
    <p:sldId id="281" r:id="rId23"/>
    <p:sldId id="282" r:id="rId24"/>
    <p:sldId id="283" r:id="rId25"/>
    <p:sldId id="278" r:id="rId26"/>
    <p:sldId id="286" r:id="rId27"/>
    <p:sldId id="287" r:id="rId28"/>
    <p:sldId id="289" r:id="rId29"/>
    <p:sldId id="292" r:id="rId30"/>
    <p:sldId id="296" r:id="rId31"/>
    <p:sldId id="305" r:id="rId32"/>
    <p:sldId id="293" r:id="rId33"/>
    <p:sldId id="294" r:id="rId34"/>
    <p:sldId id="295" r:id="rId35"/>
    <p:sldId id="297" r:id="rId36"/>
    <p:sldId id="299" r:id="rId37"/>
    <p:sldId id="301" r:id="rId38"/>
    <p:sldId id="300" r:id="rId39"/>
    <p:sldId id="298" r:id="rId40"/>
    <p:sldId id="302" r:id="rId41"/>
    <p:sldId id="303" r:id="rId42"/>
    <p:sldId id="304" r:id="rId43"/>
    <p:sldId id="291" r:id="rId44"/>
    <p:sldId id="259" r:id="rId45"/>
    <p:sldId id="266" r:id="rId46"/>
    <p:sldId id="260" r:id="rId47"/>
    <p:sldId id="290" r:id="rId48"/>
    <p:sldId id="284" r:id="rId49"/>
    <p:sldId id="288" r:id="rId50"/>
    <p:sldId id="28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7149"/>
  </p:normalViewPr>
  <p:slideViewPr>
    <p:cSldViewPr snapToGrid="0" snapToObjects="1">
      <p:cViewPr>
        <p:scale>
          <a:sx n="130" d="100"/>
          <a:sy n="130" d="100"/>
        </p:scale>
        <p:origin x="31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6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1427-AA55-F740-8C88-CF1F78A95DC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B0520-1CEB-C14D-91E3-0483B3171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Relationship Id="rId3" Type="http://schemas.openxmlformats.org/officeDocument/2006/relationships/image" Target="../media/image9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Relationship Id="rId3" Type="http://schemas.openxmlformats.org/officeDocument/2006/relationships/image" Target="../media/image9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Relationship Id="rId3" Type="http://schemas.openxmlformats.org/officeDocument/2006/relationships/image" Target="../media/image10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Relationship Id="rId3" Type="http://schemas.openxmlformats.org/officeDocument/2006/relationships/image" Target="../media/image10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86" y="740972"/>
            <a:ext cx="9952521" cy="55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" y="1333931"/>
            <a:ext cx="3402097" cy="255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1333930"/>
            <a:ext cx="3402099" cy="255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1333929"/>
            <a:ext cx="3402100" cy="255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" y="3929664"/>
            <a:ext cx="3402096" cy="2553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00" y="3929664"/>
            <a:ext cx="3402099" cy="2553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47" y="3929665"/>
            <a:ext cx="3402097" cy="2553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62750" y="1690688"/>
            <a:ext cx="25129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orange curve is the</a:t>
            </a:r>
            <a:br>
              <a:rPr lang="en-US" dirty="0" smtClean="0"/>
            </a:br>
            <a:r>
              <a:rPr lang="en-US" dirty="0" smtClean="0"/>
              <a:t>predicted energy of the</a:t>
            </a:r>
            <a:br>
              <a:rPr lang="en-US" dirty="0" smtClean="0"/>
            </a:br>
            <a:r>
              <a:rPr lang="en-US" dirty="0" smtClean="0"/>
              <a:t>global minimum, while</a:t>
            </a:r>
            <a:br>
              <a:rPr lang="en-US" dirty="0" smtClean="0"/>
            </a:br>
            <a:r>
              <a:rPr lang="en-US" dirty="0" smtClean="0"/>
              <a:t>grey curve is the best </a:t>
            </a:r>
            <a:br>
              <a:rPr lang="en-US" dirty="0" smtClean="0"/>
            </a:br>
            <a:r>
              <a:rPr lang="en-US" dirty="0" smtClean="0"/>
              <a:t>fitness at that iteration.</a:t>
            </a:r>
          </a:p>
          <a:p>
            <a:endParaRPr lang="en-US" dirty="0"/>
          </a:p>
          <a:p>
            <a:r>
              <a:rPr lang="en-US" dirty="0" smtClean="0"/>
              <a:t>The plots of these six</a:t>
            </a:r>
            <a:br>
              <a:rPr lang="en-US" dirty="0" smtClean="0"/>
            </a:br>
            <a:r>
              <a:rPr lang="en-US" dirty="0" smtClean="0"/>
              <a:t>failed searches therefore</a:t>
            </a:r>
            <a:br>
              <a:rPr lang="en-US" dirty="0" smtClean="0"/>
            </a:br>
            <a:r>
              <a:rPr lang="en-US" dirty="0" smtClean="0"/>
              <a:t>show that the problem</a:t>
            </a:r>
            <a:br>
              <a:rPr lang="en-US" dirty="0" smtClean="0"/>
            </a:br>
            <a:r>
              <a:rPr lang="en-US" dirty="0" smtClean="0"/>
              <a:t>is that the proper new</a:t>
            </a:r>
            <a:br>
              <a:rPr lang="en-US" dirty="0" smtClean="0"/>
            </a:br>
            <a:r>
              <a:rPr lang="en-US" dirty="0" smtClean="0"/>
              <a:t>candidates are not </a:t>
            </a:r>
            <a:br>
              <a:rPr lang="en-US" dirty="0" smtClean="0"/>
            </a:br>
            <a:r>
              <a:rPr lang="en-US" dirty="0" smtClean="0"/>
              <a:t>generated by the</a:t>
            </a:r>
          </a:p>
          <a:p>
            <a:r>
              <a:rPr lang="en-US" dirty="0"/>
              <a:t>m</a:t>
            </a:r>
            <a:r>
              <a:rPr lang="en-US" dirty="0" smtClean="0"/>
              <a:t>utations. Since if they</a:t>
            </a:r>
          </a:p>
          <a:p>
            <a:r>
              <a:rPr lang="en-US" dirty="0"/>
              <a:t>w</a:t>
            </a:r>
            <a:r>
              <a:rPr lang="en-US" dirty="0" smtClean="0"/>
              <a:t>ere generated, they</a:t>
            </a:r>
            <a:br>
              <a:rPr lang="en-US" dirty="0" smtClean="0"/>
            </a:br>
            <a:r>
              <a:rPr lang="en-US" dirty="0" smtClean="0"/>
              <a:t>would be picked based</a:t>
            </a:r>
            <a:br>
              <a:rPr lang="en-US" dirty="0" smtClean="0"/>
            </a:br>
            <a:r>
              <a:rPr lang="en-US" dirty="0" smtClean="0"/>
              <a:t>on the energy alone.</a:t>
            </a:r>
          </a:p>
        </p:txBody>
      </p:sp>
    </p:spTree>
    <p:extLst>
      <p:ext uri="{BB962C8B-B14F-4D97-AF65-F5344CB8AC3E}">
        <p14:creationId xmlns:p14="http://schemas.microsoft.com/office/powerpoint/2010/main" val="1382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602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variation in the population (controlled by </a:t>
            </a:r>
            <a:r>
              <a:rPr lang="en-US" dirty="0" err="1" smtClean="0"/>
              <a:t>d_pop</a:t>
            </a:r>
            <a:r>
              <a:rPr lang="en-US" dirty="0" smtClean="0"/>
              <a:t>) and</a:t>
            </a:r>
            <a:br>
              <a:rPr lang="en-US" dirty="0" smtClean="0"/>
            </a:br>
            <a:r>
              <a:rPr lang="en-US" dirty="0" smtClean="0"/>
              <a:t>the population size will influence, what new structures</a:t>
            </a:r>
          </a:p>
          <a:p>
            <a:r>
              <a:rPr lang="en-US" dirty="0"/>
              <a:t>a</a:t>
            </a:r>
            <a:r>
              <a:rPr lang="en-US" dirty="0" smtClean="0"/>
              <a:t>re generated.</a:t>
            </a:r>
          </a:p>
          <a:p>
            <a:endParaRPr lang="en-US" dirty="0"/>
          </a:p>
          <a:p>
            <a:r>
              <a:rPr lang="en-US" dirty="0" smtClean="0"/>
              <a:t>A very narrow population will result in the tendency</a:t>
            </a:r>
          </a:p>
          <a:p>
            <a:r>
              <a:rPr lang="en-US" dirty="0"/>
              <a:t>t</a:t>
            </a:r>
            <a:r>
              <a:rPr lang="en-US" dirty="0" smtClean="0"/>
              <a:t>o get stuck in a local </a:t>
            </a:r>
            <a:r>
              <a:rPr lang="en-US" dirty="0" err="1" smtClean="0"/>
              <a:t>munimum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Based on the the success curves there might be a benefit of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d_pop</a:t>
            </a:r>
            <a:r>
              <a:rPr lang="en-US" dirty="0" smtClean="0"/>
              <a:t>=0.5, </a:t>
            </a:r>
            <a:r>
              <a:rPr lang="en-US" dirty="0" err="1" smtClean="0"/>
              <a:t>pop_size</a:t>
            </a:r>
            <a:r>
              <a:rPr lang="en-US" dirty="0" smtClean="0"/>
              <a:t>=10 settings compared to the settings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d_pop</a:t>
            </a:r>
            <a:r>
              <a:rPr lang="en-US" dirty="0" smtClean="0"/>
              <a:t>=0.2, </a:t>
            </a:r>
            <a:r>
              <a:rPr lang="en-US" dirty="0" err="1" smtClean="0"/>
              <a:t>pop_size</a:t>
            </a:r>
            <a:r>
              <a:rPr lang="en-US" dirty="0" smtClean="0"/>
              <a:t>=5 used in previous runs.</a:t>
            </a:r>
          </a:p>
          <a:p>
            <a:r>
              <a:rPr lang="en-US" dirty="0" smtClean="0"/>
              <a:t>- But note that the searches are with 800 </a:t>
            </a:r>
            <a:r>
              <a:rPr lang="en-US" dirty="0" err="1" smtClean="0"/>
              <a:t>sp</a:t>
            </a:r>
            <a:r>
              <a:rPr lang="en-US" dirty="0" smtClean="0"/>
              <a:t>-calculations.</a:t>
            </a:r>
          </a:p>
        </p:txBody>
      </p:sp>
    </p:spTree>
    <p:extLst>
      <p:ext uri="{BB962C8B-B14F-4D97-AF65-F5344CB8AC3E}">
        <p14:creationId xmlns:p14="http://schemas.microsoft.com/office/powerpoint/2010/main" val="10186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16275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5135" y="1622760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and splice does not seam </a:t>
            </a:r>
            <a:r>
              <a:rPr lang="en-US" smtClean="0"/>
              <a:t>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2754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9835" y="1516423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rattle does not seam to </a:t>
            </a:r>
          </a:p>
          <a:p>
            <a:r>
              <a:rPr lang="en-US" dirty="0" smtClean="0"/>
              <a:t>contribute 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mathias</a:t>
            </a:r>
            <a:r>
              <a:rPr lang="en-US" dirty="0" smtClean="0"/>
              <a:t>’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1546309"/>
            <a:ext cx="3313842" cy="2487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84" y="1546309"/>
            <a:ext cx="3313842" cy="2487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3488"/>
            <a:ext cx="3313842" cy="248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42" y="4033488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new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6309"/>
            <a:ext cx="3313842" cy="24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1474838"/>
            <a:ext cx="3313841" cy="4847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" y="2654901"/>
            <a:ext cx="3313841" cy="2487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16" y="1474838"/>
            <a:ext cx="3313841" cy="4847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7" y="1474838"/>
            <a:ext cx="3313841" cy="484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10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Sigma=30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6948" y="1592826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0789" y="15928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2 best as </a:t>
            </a:r>
            <a:r>
              <a:rPr lang="en-US" dirty="0" err="1" smtClean="0"/>
              <a:t>refference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bias influence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9" y="1733346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49" y="1733346"/>
            <a:ext cx="5854700" cy="439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9407" y="1733346"/>
            <a:ext cx="20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6370" y="1733346"/>
            <a:ext cx="319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= mean(</a:t>
            </a:r>
            <a:r>
              <a:rPr lang="en-US" dirty="0" err="1" smtClean="0"/>
              <a:t>Etrain</a:t>
            </a:r>
            <a:r>
              <a:rPr lang="en-US" dirty="0" smtClean="0"/>
              <a:t>) + </a:t>
            </a:r>
            <a:r>
              <a:rPr lang="en-US" dirty="0" err="1" smtClean="0"/>
              <a:t>std</a:t>
            </a:r>
            <a:r>
              <a:rPr lang="en-US" dirty="0" smtClean="0"/>
              <a:t>(</a:t>
            </a:r>
            <a:r>
              <a:rPr lang="en-US" dirty="0" err="1" smtClean="0"/>
              <a:t>Etrain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3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 </a:t>
            </a:r>
            <a:r>
              <a:rPr lang="mr-IN" dirty="0" smtClean="0"/>
              <a:t>–</a:t>
            </a:r>
            <a:r>
              <a:rPr lang="en-US" dirty="0" smtClean="0"/>
              <a:t> Changing kernel width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" y="2182761"/>
            <a:ext cx="4164160" cy="312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3" y="2182762"/>
            <a:ext cx="4164159" cy="312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73" y="2182761"/>
            <a:ext cx="4164160" cy="3125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161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5394" y="195661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32975" y="195661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389" y="39463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Sn3O3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1793713"/>
            <a:ext cx="4150562" cy="311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60" y="1793713"/>
            <a:ext cx="4150562" cy="3115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793713"/>
            <a:ext cx="4150562" cy="31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5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4" y="1690688"/>
            <a:ext cx="2932198" cy="1963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7" y="972930"/>
            <a:ext cx="2584423" cy="1707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3031209"/>
            <a:ext cx="2623312" cy="1829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33" y="966688"/>
            <a:ext cx="2722456" cy="1835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1" y="968685"/>
            <a:ext cx="2527300" cy="1688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90" y="3032888"/>
            <a:ext cx="2569497" cy="17187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4950" y="18582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Slab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9483" y="776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92180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68232" y="825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7884" y="2871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19071" y="28611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" y="3891011"/>
            <a:ext cx="3773109" cy="26272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26193" y="5850194"/>
            <a:ext cx="393290" cy="29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5607" y="55180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 = -763.7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91101" y="6166971"/>
            <a:ext cx="13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Eref</a:t>
            </a:r>
            <a:r>
              <a:rPr lang="en-US" dirty="0" smtClean="0"/>
              <a:t> = -763.3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6875" y="4913482"/>
            <a:ext cx="60751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examples show the best structures from 5 runs.</a:t>
            </a:r>
            <a:br>
              <a:rPr lang="en-US" dirty="0" smtClean="0"/>
            </a:br>
            <a:r>
              <a:rPr lang="en-US" dirty="0" smtClean="0"/>
              <a:t>There might be a correlation between the energy and the</a:t>
            </a:r>
            <a:br>
              <a:rPr lang="en-US" dirty="0" smtClean="0"/>
            </a:br>
            <a:r>
              <a:rPr lang="en-US" dirty="0" smtClean="0"/>
              <a:t>change</a:t>
            </a:r>
            <a:r>
              <a:rPr lang="en-US" dirty="0"/>
              <a:t> </a:t>
            </a:r>
            <a:r>
              <a:rPr lang="en-US" dirty="0" smtClean="0"/>
              <a:t>in the position of the movable slab atoms. (these</a:t>
            </a:r>
          </a:p>
          <a:p>
            <a:r>
              <a:rPr lang="en-US" dirty="0"/>
              <a:t>d</a:t>
            </a:r>
            <a:r>
              <a:rPr lang="en-US" dirty="0" smtClean="0"/>
              <a:t>oes not take place in mutations, but only in model-relaxation)</a:t>
            </a:r>
          </a:p>
          <a:p>
            <a:endParaRPr lang="en-US" dirty="0"/>
          </a:p>
          <a:p>
            <a:r>
              <a:rPr lang="en-US" dirty="0" smtClean="0"/>
              <a:t>=&gt; Maybe they should therefor also take part in mutations.</a:t>
            </a:r>
          </a:p>
        </p:txBody>
      </p:sp>
    </p:spTree>
    <p:extLst>
      <p:ext uri="{BB962C8B-B14F-4D97-AF65-F5344CB8AC3E}">
        <p14:creationId xmlns:p14="http://schemas.microsoft.com/office/powerpoint/2010/main" val="199192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overall best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2300747"/>
            <a:ext cx="4181695" cy="3138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09" y="2300747"/>
            <a:ext cx="4181695" cy="313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816"/>
            <a:ext cx="5375787" cy="1325563"/>
          </a:xfrm>
        </p:spPr>
        <p:txBody>
          <a:bodyPr/>
          <a:lstStyle/>
          <a:p>
            <a:r>
              <a:rPr lang="en-US" dirty="0" smtClean="0"/>
              <a:t>Iterative GPR </a:t>
            </a:r>
            <a:r>
              <a:rPr lang="en-US" smtClean="0"/>
              <a:t>test </a:t>
            </a:r>
            <a:br>
              <a:rPr lang="en-US" smtClean="0"/>
            </a:b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41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7" y="3532941"/>
            <a:ext cx="4181695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73913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3665" y="34051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33952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72" y="3532941"/>
            <a:ext cx="4181693" cy="3138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064" y="339529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sigma2 = 0.01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78" y="99195"/>
            <a:ext cx="4391620" cy="32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09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747"/>
            <a:ext cx="4181695" cy="3138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78" y="2300747"/>
            <a:ext cx="4181693" cy="313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5195" y="218038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eg1 = 1e-5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4171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=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6232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reg1 = 1e-4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64" y="2300747"/>
            <a:ext cx="4181694" cy="3138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469" y="21630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reg1 = 3e-4</a:t>
            </a:r>
          </a:p>
        </p:txBody>
      </p:sp>
    </p:spTree>
    <p:extLst>
      <p:ext uri="{BB962C8B-B14F-4D97-AF65-F5344CB8AC3E}">
        <p14:creationId xmlns:p14="http://schemas.microsoft.com/office/powerpoint/2010/main" val="114506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 </a:t>
            </a:r>
            <a:r>
              <a:rPr lang="mr-IN" dirty="0" smtClean="0"/>
              <a:t>–</a:t>
            </a:r>
            <a:r>
              <a:rPr lang="en-US" dirty="0" smtClean="0"/>
              <a:t> predict best in run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7059" y="156065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igma2 </a:t>
            </a:r>
            <a:r>
              <a:rPr lang="en-US" smtClean="0"/>
              <a:t>=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2" y="1929990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2" y="192999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GPR test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21860"/>
            <a:ext cx="4323374" cy="324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4" y="2221860"/>
            <a:ext cx="4323374" cy="32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7" y="2221860"/>
            <a:ext cx="4323375" cy="32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1d test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090"/>
            <a:ext cx="4129294" cy="3099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2222090"/>
            <a:ext cx="4129294" cy="3099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2218750"/>
            <a:ext cx="4133744" cy="31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18"/>
            <a:ext cx="4129294" cy="3099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45" y="1651818"/>
            <a:ext cx="4129294" cy="3099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14" y="1648478"/>
            <a:ext cx="4133744" cy="31025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0357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d_dilute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8902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14696" y="1376515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=0.5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255" y="4838324"/>
            <a:ext cx="94852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Testing on best structure from 8 different runs on the </a:t>
            </a:r>
            <a:r>
              <a:rPr lang="en-US" dirty="0" err="1" smtClean="0"/>
              <a:t>TiO</a:t>
            </a:r>
            <a:r>
              <a:rPr lang="en-US" dirty="0" smtClean="0"/>
              <a:t> double step system.</a:t>
            </a:r>
          </a:p>
          <a:p>
            <a:endParaRPr lang="en-US" dirty="0"/>
          </a:p>
          <a:p>
            <a:r>
              <a:rPr lang="en-US" dirty="0" smtClean="0"/>
              <a:t>Training data:   (based on data from a specific run that found reference structure 0 {place20_0.traj})</a:t>
            </a:r>
          </a:p>
          <a:p>
            <a:r>
              <a:rPr lang="en-US" dirty="0" smtClean="0"/>
              <a:t>Single: all data.</a:t>
            </a:r>
          </a:p>
          <a:p>
            <a:r>
              <a:rPr lang="en-US" dirty="0" smtClean="0"/>
              <a:t>Prior: all data diluted with “minimum allowed distance” = </a:t>
            </a:r>
            <a:r>
              <a:rPr lang="en-US" dirty="0" err="1" smtClean="0"/>
              <a:t>d_dilute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Final: data diluted with </a:t>
            </a:r>
            <a:r>
              <a:rPr lang="en-US" dirty="0" err="1" smtClean="0"/>
              <a:t>d_dilute</a:t>
            </a:r>
            <a:r>
              <a:rPr lang="en-US" dirty="0" smtClean="0"/>
              <a:t>=0.1 and filtered by E &lt; </a:t>
            </a:r>
            <a:r>
              <a:rPr lang="en-US" dirty="0" err="1" smtClean="0"/>
              <a:t>E_best</a:t>
            </a:r>
            <a:r>
              <a:rPr lang="en-US" dirty="0" smtClean="0"/>
              <a:t> + 10.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9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"/>
            <a:ext cx="10515600" cy="1325563"/>
          </a:xfrm>
        </p:spPr>
        <p:txBody>
          <a:bodyPr/>
          <a:lstStyle/>
          <a:p>
            <a:r>
              <a:rPr lang="en-US" dirty="0" smtClean="0"/>
              <a:t>Adaptive prior </a:t>
            </a:r>
            <a:r>
              <a:rPr lang="mr-IN" dirty="0" smtClean="0"/>
              <a:t>–</a:t>
            </a:r>
            <a:r>
              <a:rPr lang="en-US" dirty="0" smtClean="0"/>
              <a:t> step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98"/>
            <a:ext cx="3269227" cy="2453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034" y="1127871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d_dilute</a:t>
            </a:r>
            <a:r>
              <a:rPr lang="en-US" dirty="0" smtClean="0"/>
              <a:t> = 0.5, sigma2 =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1326896"/>
            <a:ext cx="3269226" cy="245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1326894"/>
            <a:ext cx="3269226" cy="245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1324699"/>
            <a:ext cx="3269226" cy="24536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8488"/>
            <a:ext cx="3269226" cy="24536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08" y="3898486"/>
            <a:ext cx="3269226" cy="245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16" y="3898484"/>
            <a:ext cx="3269226" cy="2453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24" y="3896289"/>
            <a:ext cx="3269226" cy="2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=−764.27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348" y="1780674"/>
                <a:ext cx="164057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22" y="1780674"/>
                <a:ext cx="164057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696" y="1780674"/>
                <a:ext cx="16405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𝑀𝑎𝑡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=−76</m:t>
                      </m:r>
                      <m:r>
                        <a:rPr lang="en-US" b="0" i="1" dirty="0" smtClean="0">
                          <a:latin typeface="Cambria Math" charset="0"/>
                        </a:rPr>
                        <m:t>3.33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370" y="1780674"/>
                <a:ext cx="187429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2119" y="1842949"/>
            <a:ext cx="1367032" cy="2537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8" y="3943380"/>
            <a:ext cx="2537996" cy="1995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7190" y="1794734"/>
            <a:ext cx="1508944" cy="2627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88" y="3862747"/>
            <a:ext cx="4012243" cy="21565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5642" y="1826040"/>
            <a:ext cx="1478684" cy="2532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65" y="3659764"/>
            <a:ext cx="2359562" cy="2359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4834" y="1979625"/>
            <a:ext cx="1367032" cy="2355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21" y="4264939"/>
            <a:ext cx="2136989" cy="1642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2401" y="1321357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Found twice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5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871"/>
            <a:ext cx="12192000" cy="45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83" y="151703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5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2" y="1690688"/>
            <a:ext cx="5854700" cy="439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29380" y="178014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80903" y="2497394"/>
            <a:ext cx="1669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Sigma_prior</a:t>
            </a:r>
            <a:r>
              <a:rPr lang="en-US" dirty="0" smtClean="0"/>
              <a:t>=20</a:t>
            </a:r>
          </a:p>
          <a:p>
            <a:r>
              <a:rPr lang="en-US" dirty="0" err="1" smtClean="0"/>
              <a:t>Sigma_fine</a:t>
            </a:r>
            <a:r>
              <a:rPr lang="en-US" dirty="0" smtClean="0"/>
              <a:t>=1</a:t>
            </a:r>
          </a:p>
          <a:p>
            <a:r>
              <a:rPr lang="en-US" dirty="0" smtClean="0"/>
              <a:t>Kappa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19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24932" y="13793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14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9384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2191" y="13213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132135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04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30184"/>
            <a:ext cx="11506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9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231900"/>
            <a:ext cx="5854700" cy="439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2971" y="1415844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2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 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1" y="2103643"/>
            <a:ext cx="58547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71" y="2103643"/>
            <a:ext cx="5854700" cy="439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4374" y="199594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04903" y="200578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/>
              <a:t>–</a:t>
            </a:r>
            <a:r>
              <a:rPr lang="en-US" dirty="0"/>
              <a:t> relax with errors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3" y="1851333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13" y="1851333"/>
            <a:ext cx="5854700" cy="439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56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853"/>
            <a:ext cx="12192000" cy="46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0534" y="6304547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 for </a:t>
            </a:r>
            <a:r>
              <a:rPr lang="en-US" dirty="0" err="1" smtClean="0"/>
              <a:t>dmax</a:t>
            </a:r>
            <a:r>
              <a:rPr lang="en-US" dirty="0" smtClean="0"/>
              <a:t> = 0.05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8349" y="2550695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3049" y="2550695"/>
            <a:ext cx="86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40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2067643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368" y="2067643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4374" y="178947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4903" y="179930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Bad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7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TiO2 </a:t>
            </a:r>
            <a:r>
              <a:rPr lang="mr-IN" dirty="0" smtClean="0"/>
              <a:t>–</a:t>
            </a:r>
            <a:r>
              <a:rPr lang="en-US" dirty="0" smtClean="0"/>
              <a:t> 4layer </a:t>
            </a:r>
            <a:r>
              <a:rPr lang="mr-IN" dirty="0" smtClean="0"/>
              <a:t>–</a:t>
            </a:r>
            <a:r>
              <a:rPr lang="en-US" dirty="0" smtClean="0"/>
              <a:t> relax without errors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5" y="1690688"/>
            <a:ext cx="58547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5" y="1690688"/>
            <a:ext cx="58547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5213" y="1700982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31630" y="17283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51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5510" y="2467897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low energy data gives around sigma=8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5510" y="2098565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Hyperparameter</a:t>
            </a:r>
            <a:r>
              <a:rPr lang="en-US" dirty="0"/>
              <a:t>-</a:t>
            </a:r>
            <a:r>
              <a:rPr lang="en-US" dirty="0" smtClean="0"/>
              <a:t>search with prior-data gives around sigma=30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17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Running with new rattle</a:t>
            </a:r>
          </a:p>
          <a:p>
            <a:r>
              <a:rPr lang="en-US" dirty="0" smtClean="0"/>
              <a:t>Step: running with new calculator.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Run with setting that improve the diversity of the</a:t>
            </a:r>
            <a:br>
              <a:rPr lang="en-US" dirty="0" smtClean="0"/>
            </a:br>
            <a:r>
              <a:rPr lang="en-US" dirty="0" smtClean="0"/>
              <a:t>population.</a:t>
            </a:r>
          </a:p>
          <a:p>
            <a:r>
              <a:rPr lang="en-US" dirty="0" smtClean="0"/>
              <a:t>Plot step features</a:t>
            </a:r>
          </a:p>
        </p:txBody>
      </p:sp>
    </p:spTree>
    <p:extLst>
      <p:ext uri="{BB962C8B-B14F-4D97-AF65-F5344CB8AC3E}">
        <p14:creationId xmlns:p14="http://schemas.microsoft.com/office/powerpoint/2010/main" val="1484850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(DFTB): search fails when </a:t>
            </a:r>
            <a:r>
              <a:rPr lang="en-US" dirty="0" err="1" smtClean="0"/>
              <a:t>reg</a:t>
            </a:r>
            <a:r>
              <a:rPr lang="en-US" dirty="0" smtClean="0"/>
              <a:t> is lowered from 10^-5 to 10^-7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30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Traditional local optimization based structure search</a:t>
            </a:r>
            <a:br>
              <a:rPr lang="en-US" sz="2000" dirty="0" smtClean="0"/>
            </a:br>
            <a:r>
              <a:rPr lang="en-US" sz="2000" dirty="0" smtClean="0"/>
              <a:t>is equivalent to performing a search in an discrete</a:t>
            </a:r>
            <a:br>
              <a:rPr lang="en-US" sz="2000" dirty="0" smtClean="0"/>
            </a:br>
            <a:r>
              <a:rPr lang="en-US" sz="2000" dirty="0" smtClean="0"/>
              <a:t>transformed space as illustrated.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There are two disadvantages of such an approach.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local relaxations are computationally</a:t>
            </a:r>
            <a:br>
              <a:rPr lang="en-US" sz="2000" dirty="0" smtClean="0"/>
            </a:br>
            <a:r>
              <a:rPr lang="en-US" sz="2000" dirty="0" smtClean="0"/>
              <a:t>expensive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It is a gradient-free potential opposed to a rough</a:t>
            </a:r>
            <a:br>
              <a:rPr lang="en-US" sz="2000" dirty="0" smtClean="0"/>
            </a:br>
            <a:r>
              <a:rPr lang="en-US" sz="2000" dirty="0" smtClean="0"/>
              <a:t>ML potential as pictured.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1259016"/>
            <a:ext cx="3158783" cy="236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50" y="3717989"/>
            <a:ext cx="3158782" cy="2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1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Features vs. Global features</a:t>
            </a:r>
            <a:br>
              <a:rPr lang="en-US" dirty="0" smtClean="0"/>
            </a:br>
            <a:r>
              <a:rPr lang="en-US" dirty="0" smtClean="0"/>
              <a:t>in structure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training a model to roughly learn the large-scale contours of the potential energy surface, global features are probably best, since they will result in a smooth surface.</a:t>
            </a:r>
          </a:p>
          <a:p>
            <a:pPr marL="0" indent="0">
              <a:buNone/>
            </a:pPr>
            <a:r>
              <a:rPr lang="en-US" sz="2000" dirty="0" smtClean="0"/>
              <a:t>On the other hand, the local approach, where learned local energy contribution are added to give the total energy, will probably contain more local minima as a result and might therefore not guide the search into the relevant region as well as possible.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6477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prior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Observations: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the </a:t>
            </a:r>
            <a:r>
              <a:rPr lang="en-US" sz="2000" dirty="0" err="1" smtClean="0"/>
              <a:t>configurational</a:t>
            </a:r>
            <a:r>
              <a:rPr lang="en-US" sz="2000" dirty="0" smtClean="0"/>
              <a:t> space for a given system is large, especially when you take non</a:t>
            </a:r>
            <a:br>
              <a:rPr lang="en-US" sz="2000" dirty="0" smtClean="0"/>
            </a:br>
            <a:r>
              <a:rPr lang="en-US" sz="2000" dirty="0" smtClean="0"/>
              <a:t>relaxed structures into account.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The interesting structures are located in a small region in this space.</a:t>
            </a:r>
            <a:br>
              <a:rPr lang="en-US" sz="2000" dirty="0" smtClean="0"/>
            </a:br>
            <a:r>
              <a:rPr lang="en-US" sz="2000" dirty="0" smtClean="0"/>
              <a:t>- Because all energetically favorable structures will contain close to same</a:t>
            </a:r>
            <a:br>
              <a:rPr lang="en-US" sz="2000" dirty="0" smtClean="0"/>
            </a:br>
            <a:r>
              <a:rPr lang="en-US" sz="2000" dirty="0" smtClean="0"/>
              <a:t>bond distances and angles, and also about the same number of bonds, as each</a:t>
            </a:r>
            <a:br>
              <a:rPr lang="en-US" sz="2000" dirty="0" smtClean="0"/>
            </a:br>
            <a:r>
              <a:rPr lang="en-US" sz="2000" dirty="0" smtClean="0"/>
              <a:t>atom will tend toward a specific number of bonds.</a:t>
            </a:r>
            <a:br>
              <a:rPr lang="en-US" sz="2000" dirty="0" smtClean="0"/>
            </a:br>
            <a:r>
              <a:rPr lang="en-US" sz="2000" dirty="0" smtClean="0"/>
              <a:t>- This might be less true for molecules.</a:t>
            </a:r>
          </a:p>
          <a:p>
            <a:pPr marL="0" indent="0">
              <a:buNone/>
            </a:pPr>
            <a:r>
              <a:rPr lang="en-US" sz="2000" dirty="0" smtClean="0"/>
              <a:t>A smart way to search with a </a:t>
            </a:r>
            <a:r>
              <a:rPr lang="en-US" sz="2000" dirty="0" err="1" smtClean="0"/>
              <a:t>surogate</a:t>
            </a:r>
            <a:r>
              <a:rPr lang="en-US" sz="2000" dirty="0" smtClean="0"/>
              <a:t> potential is therefore to have a rough model, which should</a:t>
            </a:r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ot concern itself with the fine details of the potential, but instead opt to effectively guide the search towards the low energy region(s).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One might then build another model on top, to be used for the finer search in the energetically</a:t>
            </a:r>
          </a:p>
          <a:p>
            <a:pPr marL="0" indent="0">
              <a:buNone/>
            </a:pPr>
            <a:r>
              <a:rPr lang="en-US" sz="2000" dirty="0" smtClean="0"/>
              <a:t>Interesting and much smaller region of space.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5536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900" y="15283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3166043" cy="2376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3" y="1955423"/>
            <a:ext cx="3009981" cy="2259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80" y="1955423"/>
            <a:ext cx="3009981" cy="2259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012" y="152674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46757" y="1563641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=0.05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6009" y="28726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successes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801" y="4273891"/>
            <a:ext cx="90705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dmax</a:t>
            </a:r>
            <a:r>
              <a:rPr lang="en-US" dirty="0" smtClean="0"/>
              <a:t> is the required maximum distance to the global minimum in the </a:t>
            </a:r>
            <a:r>
              <a:rPr lang="en-US" dirty="0" err="1" smtClean="0"/>
              <a:t>featurespace</a:t>
            </a:r>
            <a:r>
              <a:rPr lang="en-US" dirty="0" smtClean="0"/>
              <a:t>, </a:t>
            </a:r>
          </a:p>
          <a:p>
            <a:r>
              <a:rPr lang="en-US" dirty="0"/>
              <a:t>f</a:t>
            </a:r>
            <a:r>
              <a:rPr lang="en-US" dirty="0" smtClean="0"/>
              <a:t>or a structure to count as a success.</a:t>
            </a:r>
          </a:p>
          <a:p>
            <a:endParaRPr lang="en-US" dirty="0" smtClean="0"/>
          </a:p>
          <a:p>
            <a:r>
              <a:rPr lang="en-US" dirty="0" smtClean="0"/>
              <a:t>The reason for no successes at </a:t>
            </a:r>
            <a:r>
              <a:rPr lang="en-US" dirty="0" err="1" smtClean="0"/>
              <a:t>dmax</a:t>
            </a:r>
            <a:r>
              <a:rPr lang="en-US" dirty="0" smtClean="0"/>
              <a:t>=0.05 is the limited precision because finite regularization.</a:t>
            </a:r>
          </a:p>
          <a:p>
            <a:r>
              <a:rPr lang="en-US" dirty="0" smtClean="0"/>
              <a:t>The structures can therefore not be converged below a certain point.</a:t>
            </a:r>
          </a:p>
          <a:p>
            <a:endParaRPr lang="en-US" dirty="0" smtClean="0"/>
          </a:p>
          <a:p>
            <a:r>
              <a:rPr lang="en-US" dirty="0" smtClean="0"/>
              <a:t>In this case </a:t>
            </a:r>
            <a:r>
              <a:rPr lang="en-US" dirty="0" err="1" smtClean="0"/>
              <a:t>reg</a:t>
            </a:r>
            <a:r>
              <a:rPr lang="en-US" dirty="0" smtClean="0"/>
              <a:t>=10^-5. Lowering the regularization will probably allow for a finer convergence.</a:t>
            </a:r>
          </a:p>
          <a:p>
            <a:r>
              <a:rPr lang="en-US" dirty="0" smtClean="0"/>
              <a:t>- Sadly the search fails for </a:t>
            </a:r>
            <a:r>
              <a:rPr lang="en-US" dirty="0" err="1" smtClean="0"/>
              <a:t>reg</a:t>
            </a:r>
            <a:r>
              <a:rPr lang="en-US" dirty="0" smtClean="0"/>
              <a:t>=10^-7. (probably numerical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3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Gauussian</a:t>
            </a:r>
            <a:r>
              <a:rPr lang="en-US" sz="2000" dirty="0" smtClean="0"/>
              <a:t> process (GP) with an “adaptive” GP prior.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32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3" y="882486"/>
            <a:ext cx="3902665" cy="2929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892318"/>
            <a:ext cx="3902665" cy="2929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1" y="3773364"/>
            <a:ext cx="3902667" cy="292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6" y="3783196"/>
            <a:ext cx="3902665" cy="29291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7141" y="44276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Sn3O3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4846" y="1491916"/>
            <a:ext cx="3730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prediction of straight path</a:t>
            </a:r>
          </a:p>
          <a:p>
            <a:r>
              <a:rPr lang="en-US" dirty="0" smtClean="0"/>
              <a:t>between the point in a search closest </a:t>
            </a:r>
          </a:p>
          <a:p>
            <a:r>
              <a:rPr lang="en-US" dirty="0" smtClean="0"/>
              <a:t>to the global minimum and the </a:t>
            </a:r>
          </a:p>
          <a:p>
            <a:r>
              <a:rPr lang="en-US" dirty="0" smtClean="0"/>
              <a:t>global minimum.</a:t>
            </a:r>
          </a:p>
          <a:p>
            <a:r>
              <a:rPr lang="en-US" dirty="0"/>
              <a:t>T</a:t>
            </a:r>
            <a:r>
              <a:rPr lang="en-US" dirty="0" smtClean="0"/>
              <a:t>his suggests (not surprisingly) that</a:t>
            </a:r>
          </a:p>
          <a:p>
            <a:r>
              <a:rPr lang="en-US" dirty="0" smtClean="0"/>
              <a:t>lowering the regularization and the</a:t>
            </a:r>
          </a:p>
          <a:p>
            <a:r>
              <a:rPr lang="en-US" dirty="0"/>
              <a:t>k</a:t>
            </a:r>
            <a:r>
              <a:rPr lang="en-US" dirty="0" smtClean="0"/>
              <a:t>ernel width improves convergence.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00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searches </a:t>
            </a:r>
            <a:r>
              <a:rPr lang="en-US" dirty="0" smtClean="0"/>
              <a:t>seem </a:t>
            </a:r>
            <a:r>
              <a:rPr lang="en-US" dirty="0" smtClean="0"/>
              <a:t>to get stuck in some low</a:t>
            </a:r>
          </a:p>
          <a:p>
            <a:r>
              <a:rPr lang="en-US" dirty="0"/>
              <a:t>e</a:t>
            </a:r>
            <a:r>
              <a:rPr lang="en-US" dirty="0" smtClean="0"/>
              <a:t>nergy configuration.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This is partly because the population is not very diverse,</a:t>
            </a:r>
            <a:br>
              <a:rPr lang="en-US" dirty="0" smtClean="0"/>
            </a:br>
            <a:r>
              <a:rPr lang="en-US" dirty="0" smtClean="0"/>
              <a:t>which results in less diverse new candidates.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 seen in the figure, increasing kappa helps.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Fixes for population: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</a:t>
            </a:r>
            <a:r>
              <a:rPr lang="en-US" dirty="0" err="1" smtClean="0"/>
              <a:t>dmin</a:t>
            </a:r>
            <a:r>
              <a:rPr lang="en-US" dirty="0" smtClean="0"/>
              <a:t> criteria for entering population.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ML-relax </a:t>
            </a:r>
            <a:r>
              <a:rPr lang="en-US" dirty="0" err="1" smtClean="0"/>
              <a:t>populaton</a:t>
            </a:r>
            <a:r>
              <a:rPr lang="en-US" dirty="0" smtClean="0"/>
              <a:t> further, if structures from the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same ML-minimum is present in the population.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Increase population size. (+ maybe pick parents with</a:t>
            </a:r>
            <a:br>
              <a:rPr lang="en-US" dirty="0" smtClean="0"/>
            </a:br>
            <a:r>
              <a:rPr lang="en-US" dirty="0" smtClean="0"/>
              <a:t>some </a:t>
            </a:r>
            <a:r>
              <a:rPr lang="en-US" dirty="0" err="1" smtClean="0"/>
              <a:t>energydependent</a:t>
            </a:r>
            <a:r>
              <a:rPr lang="en-US" dirty="0" smtClean="0"/>
              <a:t> weight)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Metropolis condition for entering population.</a:t>
            </a:r>
          </a:p>
        </p:txBody>
      </p:sp>
    </p:spTree>
    <p:extLst>
      <p:ext uri="{BB962C8B-B14F-4D97-AF65-F5344CB8AC3E}">
        <p14:creationId xmlns:p14="http://schemas.microsoft.com/office/powerpoint/2010/main" val="142411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5729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kappa more does not further improve</a:t>
            </a:r>
          </a:p>
          <a:p>
            <a:r>
              <a:rPr lang="en-US" dirty="0" smtClean="0"/>
              <a:t>The success curves.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The problem is probably that the relevant structures are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not generated (due to non diverse population)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Improving the mutations might also help.</a:t>
            </a:r>
          </a:p>
        </p:txBody>
      </p:sp>
    </p:spTree>
    <p:extLst>
      <p:ext uri="{BB962C8B-B14F-4D97-AF65-F5344CB8AC3E}">
        <p14:creationId xmlns:p14="http://schemas.microsoft.com/office/powerpoint/2010/main" val="76976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TiO</a:t>
            </a:r>
            <a:r>
              <a:rPr lang="en-US" dirty="0" smtClean="0"/>
              <a:t> -2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38292"/>
            <a:ext cx="5854700" cy="439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900" y="1586091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dmax</a:t>
            </a:r>
            <a:r>
              <a:rPr lang="en-US" dirty="0" smtClean="0"/>
              <a:t>=0.2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5135" y="3539959"/>
            <a:ext cx="7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gauss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2156059"/>
            <a:ext cx="44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Reducing the box height probably helps a bit,</a:t>
            </a:r>
          </a:p>
          <a:p>
            <a:r>
              <a:rPr lang="en-US" dirty="0" smtClean="0"/>
              <a:t>But does not make a huge difference.</a:t>
            </a:r>
          </a:p>
        </p:txBody>
      </p:sp>
    </p:spTree>
    <p:extLst>
      <p:ext uri="{BB962C8B-B14F-4D97-AF65-F5344CB8AC3E}">
        <p14:creationId xmlns:p14="http://schemas.microsoft.com/office/powerpoint/2010/main" val="49623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39139</TotalTime>
  <Words>796</Words>
  <Application>Microsoft Macintosh PowerPoint</Application>
  <PresentationFormat>Widescreen</PresentationFormat>
  <Paragraphs>203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PowerPoint Presentation</vt:lpstr>
      <vt:lpstr>TiO -2 layer</vt:lpstr>
      <vt:lpstr>TiO -2 layer</vt:lpstr>
      <vt:lpstr>TiO -2 layer</vt:lpstr>
      <vt:lpstr>PowerPoint Presentation</vt:lpstr>
      <vt:lpstr>TiO -2 layer</vt:lpstr>
      <vt:lpstr>TiO -2 layer</vt:lpstr>
      <vt:lpstr>TiO -2 layer</vt:lpstr>
      <vt:lpstr>TiO -2 layer</vt:lpstr>
      <vt:lpstr>TiO -2 layer</vt:lpstr>
      <vt:lpstr>TiO -2 layer</vt:lpstr>
      <vt:lpstr>Double step – mathias’ best</vt:lpstr>
      <vt:lpstr>Double step – new best</vt:lpstr>
      <vt:lpstr>Double step – kernel width</vt:lpstr>
      <vt:lpstr>Double step – kernel width</vt:lpstr>
      <vt:lpstr>Double step – 2 best as refference</vt:lpstr>
      <vt:lpstr>Double step – bias influence </vt:lpstr>
      <vt:lpstr>Double step – Changing kernel width</vt:lpstr>
      <vt:lpstr>Double step</vt:lpstr>
      <vt:lpstr>Iterative GPR test – predict overall best</vt:lpstr>
      <vt:lpstr>Iterative GPR test  – predict best in run</vt:lpstr>
      <vt:lpstr>Iterative GPR test – predict best in run</vt:lpstr>
      <vt:lpstr>Iterative GPR test – predict best in run</vt:lpstr>
      <vt:lpstr>Iterative GPR test</vt:lpstr>
      <vt:lpstr>Adaptive prior – 1d test data</vt:lpstr>
      <vt:lpstr>Adaptive prior – step data</vt:lpstr>
      <vt:lpstr>Adaptive prior – step data</vt:lpstr>
      <vt:lpstr>Step</vt:lpstr>
      <vt:lpstr>Step</vt:lpstr>
      <vt:lpstr>Step</vt:lpstr>
      <vt:lpstr>Step</vt:lpstr>
      <vt:lpstr>Step</vt:lpstr>
      <vt:lpstr>Step</vt:lpstr>
      <vt:lpstr>TiO2 – 4layer – relax with errors</vt:lpstr>
      <vt:lpstr>TiO2 – 4layer – relax with errors</vt:lpstr>
      <vt:lpstr>TiO2 – 4layer – relax with errors</vt:lpstr>
      <vt:lpstr>TiO2 – 4layer – relax with errors </vt:lpstr>
      <vt:lpstr>TiO2 – 4layer – relax without errors</vt:lpstr>
      <vt:lpstr>TiO2 – 4layer – relax without errors</vt:lpstr>
      <vt:lpstr>TiO2 – 4layer – relax without errors</vt:lpstr>
      <vt:lpstr>TiO2 – 4layer – relax without errors</vt:lpstr>
      <vt:lpstr>PowerPoint Presentation</vt:lpstr>
      <vt:lpstr>Currently</vt:lpstr>
      <vt:lpstr>To-do</vt:lpstr>
      <vt:lpstr>Notes</vt:lpstr>
      <vt:lpstr>Notes</vt:lpstr>
      <vt:lpstr>Local Features vs. Global features in structure search</vt:lpstr>
      <vt:lpstr>Adaptive prior motivation</vt:lpstr>
      <vt:lpstr>Notes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89</cp:revision>
  <cp:lastPrinted>2018-11-09T10:42:49Z</cp:lastPrinted>
  <dcterms:created xsi:type="dcterms:W3CDTF">2018-10-01T11:16:57Z</dcterms:created>
  <dcterms:modified xsi:type="dcterms:W3CDTF">2018-11-09T15:37:17Z</dcterms:modified>
</cp:coreProperties>
</file>